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ry Biesboer" userId="bd38ad49-7ae5-40c5-9b35-6bbbeb319fa9" providerId="ADAL" clId="{DD07834B-80E6-0848-9F72-171CEA640BBA}"/>
    <pc:docChg chg="modSld">
      <pc:chgData name="Terry Biesboer" userId="bd38ad49-7ae5-40c5-9b35-6bbbeb319fa9" providerId="ADAL" clId="{DD07834B-80E6-0848-9F72-171CEA640BBA}" dt="2023-10-01T20:54:13.708" v="10"/>
      <pc:docMkLst>
        <pc:docMk/>
      </pc:docMkLst>
      <pc:sldChg chg="addSp delSp modSp modTransition modAnim">
        <pc:chgData name="Terry Biesboer" userId="bd38ad49-7ae5-40c5-9b35-6bbbeb319fa9" providerId="ADAL" clId="{DD07834B-80E6-0848-9F72-171CEA640BBA}" dt="2023-10-01T20:54:13.708" v="10"/>
        <pc:sldMkLst>
          <pc:docMk/>
          <pc:sldMk cId="2869901090" sldId="256"/>
        </pc:sldMkLst>
        <pc:picChg chg="add del mod">
          <ac:chgData name="Terry Biesboer" userId="bd38ad49-7ae5-40c5-9b35-6bbbeb319fa9" providerId="ADAL" clId="{DD07834B-80E6-0848-9F72-171CEA640BBA}" dt="2023-10-01T20:00:04.336" v="1"/>
          <ac:picMkLst>
            <pc:docMk/>
            <pc:sldMk cId="2869901090" sldId="256"/>
            <ac:picMk id="7" creationId="{0F8C3E6A-9B04-73FD-FA8C-37051E588B88}"/>
          </ac:picMkLst>
        </pc:picChg>
        <pc:picChg chg="add del mod">
          <ac:chgData name="Terry Biesboer" userId="bd38ad49-7ae5-40c5-9b35-6bbbeb319fa9" providerId="ADAL" clId="{DD07834B-80E6-0848-9F72-171CEA640BBA}" dt="2023-10-01T20:01:56.372" v="4"/>
          <ac:picMkLst>
            <pc:docMk/>
            <pc:sldMk cId="2869901090" sldId="256"/>
            <ac:picMk id="14" creationId="{13387D78-0BEF-A2DB-32E4-27AB9B991778}"/>
          </ac:picMkLst>
        </pc:picChg>
        <pc:picChg chg="add del mod">
          <ac:chgData name="Terry Biesboer" userId="bd38ad49-7ae5-40c5-9b35-6bbbeb319fa9" providerId="ADAL" clId="{DD07834B-80E6-0848-9F72-171CEA640BBA}" dt="2023-10-01T20:06:42.133" v="6"/>
          <ac:picMkLst>
            <pc:docMk/>
            <pc:sldMk cId="2869901090" sldId="256"/>
            <ac:picMk id="19" creationId="{35D93D4A-C362-7B46-AA48-2C6894DEAEA8}"/>
          </ac:picMkLst>
        </pc:picChg>
        <pc:picChg chg="add del mod">
          <ac:chgData name="Terry Biesboer" userId="bd38ad49-7ae5-40c5-9b35-6bbbeb319fa9" providerId="ADAL" clId="{DD07834B-80E6-0848-9F72-171CEA640BBA}" dt="2023-10-01T20:49:24.166" v="9"/>
          <ac:picMkLst>
            <pc:docMk/>
            <pc:sldMk cId="2869901090" sldId="256"/>
            <ac:picMk id="23" creationId="{C58E73E2-C43C-3F4D-8969-B824E3558FC3}"/>
          </ac:picMkLst>
        </pc:picChg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2869901090" sldId="256"/>
            <ac:picMk id="27" creationId="{68BB4E20-1B35-C9A8-4E29-72A91E26D34C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4101438776" sldId="257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4101438776" sldId="257"/>
            <ac:picMk id="10" creationId="{CC24184A-DE19-2A41-0245-C005C1D98093}"/>
          </ac:picMkLst>
        </pc:picChg>
      </pc:sldChg>
      <pc:sldChg chg="addSp delSp modSp modTransition modAnim">
        <pc:chgData name="Terry Biesboer" userId="bd38ad49-7ae5-40c5-9b35-6bbbeb319fa9" providerId="ADAL" clId="{DD07834B-80E6-0848-9F72-171CEA640BBA}" dt="2023-10-01T20:54:13.708" v="10"/>
        <pc:sldMkLst>
          <pc:docMk/>
          <pc:sldMk cId="2319201039" sldId="258"/>
        </pc:sldMkLst>
        <pc:picChg chg="add del mod">
          <ac:chgData name="Terry Biesboer" userId="bd38ad49-7ae5-40c5-9b35-6bbbeb319fa9" providerId="ADAL" clId="{DD07834B-80E6-0848-9F72-171CEA640BBA}" dt="2023-10-01T20:01:50.018" v="3"/>
          <ac:picMkLst>
            <pc:docMk/>
            <pc:sldMk cId="2319201039" sldId="258"/>
            <ac:picMk id="5" creationId="{D68F0084-36BA-F9A9-0688-463717FE5B0B}"/>
          </ac:picMkLst>
        </pc:picChg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2319201039" sldId="258"/>
            <ac:picMk id="15" creationId="{16625E47-0BD6-3869-5FAD-FED2887A7395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1763438447" sldId="259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1763438447" sldId="259"/>
            <ac:picMk id="5" creationId="{037E11FD-C73A-6A02-6E20-D463D49FE69F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250275064" sldId="260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250275064" sldId="260"/>
            <ac:picMk id="11" creationId="{C2EF394C-8B0E-AC13-4EDF-D4018CDE1047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99417577" sldId="261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99417577" sldId="261"/>
            <ac:picMk id="5" creationId="{BF03F752-6831-CCC2-CB72-5D178D7CE4DE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2434855200" sldId="262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2434855200" sldId="262"/>
            <ac:picMk id="9" creationId="{3915C14B-1F26-056A-E93F-C105FFCF4413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927540300" sldId="263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927540300" sldId="263"/>
            <ac:picMk id="14" creationId="{61F56899-4337-E900-E16E-4A41BF302E77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1458764705" sldId="264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1458764705" sldId="264"/>
            <ac:picMk id="6" creationId="{E54DAD00-96E2-7751-B85F-F35A758C2808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3499046480" sldId="265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3499046480" sldId="265"/>
            <ac:picMk id="6" creationId="{F433D378-4034-0F91-A46C-A38F891E3B20}"/>
          </ac:picMkLst>
        </pc:picChg>
      </pc:sldChg>
      <pc:sldChg chg="addSp delSp modSp modTransition modAnim">
        <pc:chgData name="Terry Biesboer" userId="bd38ad49-7ae5-40c5-9b35-6bbbeb319fa9" providerId="ADAL" clId="{DD07834B-80E6-0848-9F72-171CEA640BBA}" dt="2023-10-01T20:54:13.708" v="10"/>
        <pc:sldMkLst>
          <pc:docMk/>
          <pc:sldMk cId="3558155302" sldId="266"/>
        </pc:sldMkLst>
        <pc:picChg chg="add del mod">
          <ac:chgData name="Terry Biesboer" userId="bd38ad49-7ae5-40c5-9b35-6bbbeb319fa9" providerId="ADAL" clId="{DD07834B-80E6-0848-9F72-171CEA640BBA}" dt="2023-10-01T20:49:14.141" v="8"/>
          <ac:picMkLst>
            <pc:docMk/>
            <pc:sldMk cId="3558155302" sldId="266"/>
            <ac:picMk id="8" creationId="{2075587F-A82D-0849-BE79-5909EBE72827}"/>
          </ac:picMkLst>
        </pc:picChg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3558155302" sldId="266"/>
            <ac:picMk id="13" creationId="{586C64E5-B237-1714-6396-4576F3D54C77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3347363633" sldId="267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3347363633" sldId="267"/>
            <ac:picMk id="12" creationId="{70CA2098-57EA-2C18-870F-4686EACD6769}"/>
          </ac:picMkLst>
        </pc:picChg>
      </pc:sldChg>
      <pc:sldChg chg="addSp modSp">
        <pc:chgData name="Terry Biesboer" userId="bd38ad49-7ae5-40c5-9b35-6bbbeb319fa9" providerId="ADAL" clId="{DD07834B-80E6-0848-9F72-171CEA640BBA}" dt="2023-10-01T20:54:13.708" v="10"/>
        <pc:sldMkLst>
          <pc:docMk/>
          <pc:sldMk cId="2683368739" sldId="268"/>
        </pc:sldMkLst>
        <pc:picChg chg="add mod">
          <ac:chgData name="Terry Biesboer" userId="bd38ad49-7ae5-40c5-9b35-6bbbeb319fa9" providerId="ADAL" clId="{DD07834B-80E6-0848-9F72-171CEA640BBA}" dt="2023-10-01T20:54:13.708" v="10"/>
          <ac:picMkLst>
            <pc:docMk/>
            <pc:sldMk cId="2683368739" sldId="268"/>
            <ac:picMk id="8" creationId="{B5C2E0BC-393D-F7B0-9872-0560769A38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252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4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1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8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3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7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5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5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10/1/23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89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www.goodfreephotos.com/vector-images/smartphone-screen-vector-art.png.php" TargetMode="External"/><Relationship Id="rId5" Type="http://schemas.openxmlformats.org/officeDocument/2006/relationships/image" Target="../media/image1.jpg"/><Relationship Id="rId4" Type="http://schemas.openxmlformats.org/officeDocument/2006/relationships/hyperlink" Target="https://cdn.dribbble.com/users/1514097/screenshots/3457456/loading_animation.gi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C83E8-CEB8-AFD7-25D2-8F4F3EFCF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4602162"/>
            <a:ext cx="4457690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Identifying</a:t>
            </a:r>
            <a:br>
              <a:rPr lang="en-US" dirty="0"/>
            </a:br>
            <a:r>
              <a:rPr lang="en-US" dirty="0"/>
              <a:t>design</a:t>
            </a:r>
            <a:br>
              <a:rPr lang="en-US" dirty="0"/>
            </a:br>
            <a:r>
              <a:rPr lang="en-US" dirty="0"/>
              <a:t>elements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8FC25-5673-C791-4E11-578291526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4602163"/>
            <a:ext cx="4451347" cy="1720850"/>
          </a:xfrm>
        </p:spPr>
        <p:txBody>
          <a:bodyPr anchor="ctr">
            <a:normAutofit/>
          </a:bodyPr>
          <a:lstStyle/>
          <a:p>
            <a:r>
              <a:rPr lang="en-US" dirty="0"/>
              <a:t>Terry Biesboer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9E46B619-A469-C217-7DD9-EED475552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0775" b="20775"/>
          <a:stretch/>
        </p:blipFill>
        <p:spPr>
          <a:xfrm>
            <a:off x="0" y="0"/>
            <a:ext cx="12191977" cy="4014777"/>
          </a:xfrm>
          <a:prstGeom prst="rect">
            <a:avLst/>
          </a:prstGeom>
        </p:spPr>
      </p:pic>
      <p:pic>
        <p:nvPicPr>
          <p:cNvPr id="27" name="Audio 26">
            <a:extLst>
              <a:ext uri="{FF2B5EF4-FFF2-40B4-BE49-F238E27FC236}">
                <a16:creationId xmlns:a16="http://schemas.microsoft.com/office/drawing/2014/main" id="{68BB4E20-1B35-C9A8-4E29-72A91E26D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2"/>
    </mc:Choice>
    <mc:Fallback>
      <p:transition spd="slow" advTm="3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71D-E3F7-2FD5-BEC2-FAACADCBC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0349" y="1264545"/>
            <a:ext cx="10026650" cy="655637"/>
          </a:xfrm>
        </p:spPr>
        <p:txBody>
          <a:bodyPr/>
          <a:lstStyle/>
          <a:p>
            <a:r>
              <a:rPr lang="en-US" dirty="0"/>
              <a:t>Fat 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E00F-17DB-D51D-C7E5-03D65E7C2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2989952"/>
            <a:ext cx="5105400" cy="260350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Option to quickly access specific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areas without the need for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 navigation.</a:t>
            </a:r>
          </a:p>
          <a:p>
            <a:r>
              <a:rPr lang="en-US" sz="1800" dirty="0">
                <a:solidFill>
                  <a:schemeClr val="tx1"/>
                </a:solidFill>
              </a:rPr>
              <a:t>Used to navigate more frequently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used pages.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Shortcuts to pages on different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     hierarchies.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32BF9D-E87D-1981-624D-EED4D80F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594100"/>
            <a:ext cx="6006126" cy="29464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0B715AB-E543-33D4-DBF6-7AD8AAD74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447265"/>
            <a:ext cx="7908068" cy="2105436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586C64E5-B237-1714-6396-4576F3D54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5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33"/>
    </mc:Choice>
    <mc:Fallback>
      <p:transition spd="slow" advTm="2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B899-448D-F583-BBBF-3A5C31945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18" y="419100"/>
            <a:ext cx="3771900" cy="655637"/>
          </a:xfrm>
        </p:spPr>
        <p:txBody>
          <a:bodyPr/>
          <a:lstStyle/>
          <a:p>
            <a:r>
              <a:rPr lang="en-US" dirty="0"/>
              <a:t>Search filters</a:t>
            </a:r>
          </a:p>
        </p:txBody>
      </p:sp>
      <p:pic>
        <p:nvPicPr>
          <p:cNvPr id="5" name="Content Placeholder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9CB76836-701A-5C4B-4B78-96C44B20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0739" y="3835399"/>
            <a:ext cx="2250445" cy="2741613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2556B02C-4F81-DFE3-2742-6D85D9D2A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719" y="407987"/>
            <a:ext cx="2280147" cy="360521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17E2ED6-0026-C4D4-4FB6-2E2F821DD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968" y="3835398"/>
            <a:ext cx="4251085" cy="2741613"/>
          </a:xfrm>
          <a:prstGeom prst="rect">
            <a:avLst/>
          </a:prstGeom>
        </p:spPr>
      </p:pic>
      <p:pic>
        <p:nvPicPr>
          <p:cNvPr id="11" name="Picture 10" descr="A screenshot of a survey&#10;&#10;Description automatically generated">
            <a:extLst>
              <a:ext uri="{FF2B5EF4-FFF2-40B4-BE49-F238E27FC236}">
                <a16:creationId xmlns:a16="http://schemas.microsoft.com/office/drawing/2014/main" id="{81354E3D-8DC9-7011-856E-F093ABD17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083" y="393700"/>
            <a:ext cx="1710178" cy="58467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6F310D-A152-5347-1D79-F09A5C151115}"/>
              </a:ext>
            </a:extLst>
          </p:cNvPr>
          <p:cNvSpPr txBox="1"/>
          <p:nvPr/>
        </p:nvSpPr>
        <p:spPr>
          <a:xfrm>
            <a:off x="378818" y="1980702"/>
            <a:ext cx="553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when search results need to be narrowed.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refine search results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clutter and search time for user.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F433D378-4034-0F91-A46C-A38F891E3B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46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9"/>
    </mc:Choice>
    <mc:Fallback>
      <p:transition spd="slow" advTm="17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B340-2499-4EF6-F75E-3B696A42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507203"/>
            <a:ext cx="10026650" cy="655637"/>
          </a:xfrm>
        </p:spPr>
        <p:txBody>
          <a:bodyPr/>
          <a:lstStyle/>
          <a:p>
            <a:r>
              <a:rPr lang="en-US" dirty="0"/>
              <a:t>Home link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F1FAE5A8-955B-C801-1DCB-3FF4CF45C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8900" y="507203"/>
            <a:ext cx="2851151" cy="60586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ADC40-19A6-FBFE-DA0A-B4D88328B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" y="4445000"/>
            <a:ext cx="8218488" cy="2120900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177975CD-328B-91EE-2907-558612F704C5}"/>
              </a:ext>
            </a:extLst>
          </p:cNvPr>
          <p:cNvSpPr/>
          <p:nvPr/>
        </p:nvSpPr>
        <p:spPr>
          <a:xfrm rot="9382262">
            <a:off x="2484747" y="5000213"/>
            <a:ext cx="989880" cy="320286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5DFE17BB-BF3F-2B97-4AEC-0F5DB0C0936E}"/>
              </a:ext>
            </a:extLst>
          </p:cNvPr>
          <p:cNvSpPr/>
          <p:nvPr/>
        </p:nvSpPr>
        <p:spPr>
          <a:xfrm rot="13553198">
            <a:off x="9320929" y="1094785"/>
            <a:ext cx="952368" cy="271458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07AD6-D0CA-6552-0525-A2EC870F410C}"/>
              </a:ext>
            </a:extLst>
          </p:cNvPr>
          <p:cNvSpPr txBox="1"/>
          <p:nvPr/>
        </p:nvSpPr>
        <p:spPr>
          <a:xfrm>
            <a:off x="304799" y="1812835"/>
            <a:ext cx="702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user navigate from any page back to the main index, reducing the amount of time needed to backout of each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text or logo to fit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use multiple home pages dependent upon section. 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70CA2098-57EA-2C18-870F-4686EACD67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6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2"/>
    </mc:Choice>
    <mc:Fallback>
      <p:transition spd="slow" advTm="12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C396-9649-7BA3-E1AD-067E572CC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00" y="266700"/>
            <a:ext cx="10026650" cy="655637"/>
          </a:xfrm>
        </p:spPr>
        <p:txBody>
          <a:bodyPr/>
          <a:lstStyle/>
          <a:p>
            <a:r>
              <a:rPr lang="en-US" dirty="0"/>
              <a:t>Aesthetic-usability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6E380-31F1-5032-EC07-01D837AD2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00" y="1668376"/>
            <a:ext cx="6451600" cy="3886200"/>
          </a:xfrm>
        </p:spPr>
        <p:txBody>
          <a:bodyPr/>
          <a:lstStyle/>
          <a:p>
            <a:r>
              <a:rPr lang="en-US" dirty="0"/>
              <a:t>Users often perceive aesthetically pleasing design </a:t>
            </a:r>
          </a:p>
          <a:p>
            <a:pPr marL="0" indent="0">
              <a:buNone/>
            </a:pPr>
            <a:r>
              <a:rPr lang="en-US" dirty="0"/>
              <a:t>      more usable.</a:t>
            </a:r>
          </a:p>
          <a:p>
            <a:r>
              <a:rPr lang="en-US" dirty="0"/>
              <a:t>Creates a more positive response and promotes </a:t>
            </a:r>
          </a:p>
          <a:p>
            <a:pPr marL="0" indent="0">
              <a:buNone/>
            </a:pPr>
            <a:r>
              <a:rPr lang="en-US" dirty="0"/>
              <a:t>      the idea of better functionality.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52BF2FBA-D97A-DAD6-B930-B0AC6A74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006" y="266700"/>
            <a:ext cx="3787794" cy="3746500"/>
          </a:xfrm>
          <a:prstGeom prst="rect">
            <a:avLst/>
          </a:prstGeom>
        </p:spPr>
      </p:pic>
      <p:pic>
        <p:nvPicPr>
          <p:cNvPr id="7" name="Picture 6" descr="A white electronic devices on a blue background&#10;&#10;Description automatically generated">
            <a:extLst>
              <a:ext uri="{FF2B5EF4-FFF2-40B4-BE49-F238E27FC236}">
                <a16:creationId xmlns:a16="http://schemas.microsoft.com/office/drawing/2014/main" id="{336423BF-172C-15C5-09B1-12B39DFF1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400" y="4578179"/>
            <a:ext cx="7772400" cy="2013121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B5C2E0BC-393D-F7B0-9872-0560769A3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6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2"/>
    </mc:Choice>
    <mc:Fallback>
      <p:transition spd="slow" advTm="16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B2EC-10E9-F281-B806-6AAD6DD0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875" y="2833922"/>
            <a:ext cx="10026650" cy="655637"/>
          </a:xfrm>
        </p:spPr>
        <p:txBody>
          <a:bodyPr/>
          <a:lstStyle/>
          <a:p>
            <a:r>
              <a:rPr lang="en-US" dirty="0"/>
              <a:t>Color – </a:t>
            </a:r>
            <a:r>
              <a:rPr lang="en-US" dirty="0" err="1"/>
              <a:t>apple.com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4AB5E0-8BA6-9961-9529-3DF4B737F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01280" y="2714869"/>
            <a:ext cx="2713713" cy="3624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733754-77AC-FB70-A05F-738589D23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10" y="3785529"/>
            <a:ext cx="4295714" cy="2553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2F1CE-1682-56F1-EE9A-A717E964E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773" y="449660"/>
            <a:ext cx="7772400" cy="2018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92B46-DC52-4493-30DB-48F45F672AF6}"/>
              </a:ext>
            </a:extLst>
          </p:cNvPr>
          <p:cNvSpPr txBox="1"/>
          <p:nvPr/>
        </p:nvSpPr>
        <p:spPr>
          <a:xfrm>
            <a:off x="519827" y="506627"/>
            <a:ext cx="1595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Elegance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Mininalism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CC24184A-DE19-2A41-0245-C005C1D98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5"/>
    </mc:Choice>
    <mc:Fallback>
      <p:transition spd="slow" advTm="18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E31F-5902-414D-0E54-8C7897E8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36" y="2864615"/>
            <a:ext cx="10026650" cy="655637"/>
          </a:xfrm>
        </p:spPr>
        <p:txBody>
          <a:bodyPr>
            <a:normAutofit fontScale="90000"/>
          </a:bodyPr>
          <a:lstStyle/>
          <a:p>
            <a:r>
              <a:rPr lang="en-US" dirty="0"/>
              <a:t>Color – </a:t>
            </a:r>
            <a:r>
              <a:rPr lang="en-US" dirty="0" err="1"/>
              <a:t>ebay.com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D70CD8-CA1F-BBAD-3F04-7B0D5C3E8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74" y="3429000"/>
            <a:ext cx="4120184" cy="3071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BF7CE-F036-C5FB-53B4-E13E4982A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36" y="357023"/>
            <a:ext cx="5745977" cy="2196991"/>
          </a:xfrm>
          <a:prstGeom prst="rect">
            <a:avLst/>
          </a:prstGeom>
        </p:spPr>
      </p:pic>
      <p:pic>
        <p:nvPicPr>
          <p:cNvPr id="16" name="Picture 15" descr="A red square with black text&#10;&#10;Description automatically generated">
            <a:extLst>
              <a:ext uri="{FF2B5EF4-FFF2-40B4-BE49-F238E27FC236}">
                <a16:creationId xmlns:a16="http://schemas.microsoft.com/office/drawing/2014/main" id="{5EF0C569-98F0-666A-2CC8-27A6783EF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847" y="1484756"/>
            <a:ext cx="1659539" cy="884425"/>
          </a:xfrm>
          <a:prstGeom prst="rect">
            <a:avLst/>
          </a:prstGeom>
        </p:spPr>
      </p:pic>
      <p:pic>
        <p:nvPicPr>
          <p:cNvPr id="17" name="Picture 16" descr="A blue square with black text&#10;&#10;Description automatically generated">
            <a:extLst>
              <a:ext uri="{FF2B5EF4-FFF2-40B4-BE49-F238E27FC236}">
                <a16:creationId xmlns:a16="http://schemas.microsoft.com/office/drawing/2014/main" id="{C1034535-BC56-2600-05B2-49D1DC6A8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5226" y="1174155"/>
            <a:ext cx="1505845" cy="807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21FEBC-6504-5155-EDBF-216BEA7BB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4184" y="804207"/>
            <a:ext cx="1603429" cy="807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B4655A-7045-FE48-A373-C5D6B695AC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229" y="395683"/>
            <a:ext cx="1603429" cy="830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305617-A036-0C6E-B727-8BC470FE44A7}"/>
              </a:ext>
            </a:extLst>
          </p:cNvPr>
          <p:cNvSpPr txBox="1"/>
          <p:nvPr/>
        </p:nvSpPr>
        <p:spPr>
          <a:xfrm>
            <a:off x="397736" y="3520252"/>
            <a:ext cx="33727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Wealth</a:t>
            </a:r>
          </a:p>
          <a:p>
            <a:endParaRPr lang="en-US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16625E47-0BD6-3869-5FAD-FED2887A7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3"/>
    </mc:Choice>
    <mc:Fallback>
      <p:transition spd="slow" advTm="1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9634-FBDA-9ACA-22E8-34CB50AF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45" y="479898"/>
            <a:ext cx="10026650" cy="655637"/>
          </a:xfrm>
        </p:spPr>
        <p:txBody>
          <a:bodyPr/>
          <a:lstStyle/>
          <a:p>
            <a:r>
              <a:rPr lang="en-US" dirty="0"/>
              <a:t>typography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8B7C25-951A-293D-393F-68F0F366A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3445" y="1234389"/>
            <a:ext cx="2513126" cy="1965282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9B72DBE-E43E-557B-0A09-B0C70EEDE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45" y="3646745"/>
            <a:ext cx="3754442" cy="273135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9AD386E-F0C7-2C95-6240-C1EDFBB7D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764" y="479898"/>
            <a:ext cx="2861791" cy="2861791"/>
          </a:xfrm>
          <a:prstGeom prst="rect">
            <a:avLst/>
          </a:prstGeo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4280C7C-5BF4-E14E-666B-04B541B62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108" y="3581527"/>
            <a:ext cx="3641447" cy="2861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0EA5CE-7F5F-DCC5-E0E7-D247D6C826C8}"/>
              </a:ext>
            </a:extLst>
          </p:cNvPr>
          <p:cNvSpPr txBox="1"/>
          <p:nvPr/>
        </p:nvSpPr>
        <p:spPr>
          <a:xfrm>
            <a:off x="5120805" y="1135535"/>
            <a:ext cx="20633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Fonts</a:t>
            </a:r>
          </a:p>
          <a:p>
            <a:endParaRPr lang="en-US" dirty="0"/>
          </a:p>
          <a:p>
            <a:r>
              <a:rPr lang="en-US" b="1" dirty="0" err="1"/>
              <a:t>Ebay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Helvetica Neue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SF Pro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SF Pro Display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037E11FD-C73A-6A02-6E20-D463D49FE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0"/>
    </mc:Choice>
    <mc:Fallback>
      <p:transition spd="slow" advTm="15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3CCC-26B7-5A74-D2F2-95102ECA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339" y="5831659"/>
            <a:ext cx="3139293" cy="655637"/>
          </a:xfrm>
        </p:spPr>
        <p:txBody>
          <a:bodyPr/>
          <a:lstStyle/>
          <a:p>
            <a:r>
              <a:rPr lang="en-US" dirty="0"/>
              <a:t>White space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1508E2-25EA-C406-0FDF-726668C30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5702" y="3076832"/>
            <a:ext cx="5760298" cy="3458262"/>
          </a:xfrm>
        </p:spPr>
      </p:pic>
      <p:pic>
        <p:nvPicPr>
          <p:cNvPr id="7" name="Picture 6" descr="A person fixing a tire&#10;&#10;Description automatically generated">
            <a:extLst>
              <a:ext uri="{FF2B5EF4-FFF2-40B4-BE49-F238E27FC236}">
                <a16:creationId xmlns:a16="http://schemas.microsoft.com/office/drawing/2014/main" id="{89AA0861-2C3A-2F7C-2540-543EB94FD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502" y="370704"/>
            <a:ext cx="5440174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81A3C6-C283-EF3A-0A80-0D3F8B961DFC}"/>
              </a:ext>
            </a:extLst>
          </p:cNvPr>
          <p:cNvSpPr txBox="1"/>
          <p:nvPr/>
        </p:nvSpPr>
        <p:spPr>
          <a:xfrm>
            <a:off x="335702" y="370704"/>
            <a:ext cx="3890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Create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Add emphasis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/>
              <a:t>Draw attention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C2EF394C-8B0E-AC13-4EDF-D4018CDE1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2"/>
    </mc:Choice>
    <mc:Fallback>
      <p:transition spd="slow" advTm="3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D9DC-4704-B875-65B0-7DF01A72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05" y="6202363"/>
            <a:ext cx="10026650" cy="655637"/>
          </a:xfrm>
        </p:spPr>
        <p:txBody>
          <a:bodyPr/>
          <a:lstStyle/>
          <a:p>
            <a:r>
              <a:rPr lang="en-US" dirty="0"/>
              <a:t>Page layout</a:t>
            </a:r>
          </a:p>
        </p:txBody>
      </p:sp>
      <p:pic>
        <p:nvPicPr>
          <p:cNvPr id="5" name="Content Placeholder 4" descr="A person sitting in a chair and a picture of a person&#10;&#10;Description automatically generated">
            <a:extLst>
              <a:ext uri="{FF2B5EF4-FFF2-40B4-BE49-F238E27FC236}">
                <a16:creationId xmlns:a16="http://schemas.microsoft.com/office/drawing/2014/main" id="{DA83FA94-4B0E-45FE-1808-41ED878F8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7319" y="364825"/>
            <a:ext cx="5204597" cy="3080082"/>
          </a:xfr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0632C3B2-B5F4-3B17-2A2B-EB79CDE39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408" y="3262183"/>
            <a:ext cx="5016293" cy="3230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32609D-20DB-F454-9F1D-18DC578F0967}"/>
              </a:ext>
            </a:extLst>
          </p:cNvPr>
          <p:cNvSpPr txBox="1"/>
          <p:nvPr/>
        </p:nvSpPr>
        <p:spPr>
          <a:xfrm>
            <a:off x="6313891" y="364825"/>
            <a:ext cx="5712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both static and dynamic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Contrast to show breaks and make items stand out</a:t>
            </a:r>
          </a:p>
        </p:txBody>
      </p:sp>
      <p:pic>
        <p:nvPicPr>
          <p:cNvPr id="10" name="Picture 9" descr="A white device next to a blue background&#10;&#10;Description automatically generated">
            <a:extLst>
              <a:ext uri="{FF2B5EF4-FFF2-40B4-BE49-F238E27FC236}">
                <a16:creationId xmlns:a16="http://schemas.microsoft.com/office/drawing/2014/main" id="{073CB97D-5A9C-CC1E-7A42-DE947F94C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408" y="1588592"/>
            <a:ext cx="5016293" cy="1643268"/>
          </a:xfrm>
          <a:prstGeom prst="rect">
            <a:avLst/>
          </a:prstGeom>
        </p:spPr>
      </p:pic>
      <p:pic>
        <p:nvPicPr>
          <p:cNvPr id="12" name="Picture 11" descr="A close up of a chain&#10;&#10;Description automatically generated">
            <a:extLst>
              <a:ext uri="{FF2B5EF4-FFF2-40B4-BE49-F238E27FC236}">
                <a16:creationId xmlns:a16="http://schemas.microsoft.com/office/drawing/2014/main" id="{F9D0D92B-6A52-8514-29BF-DAB415BA3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18" y="3531404"/>
            <a:ext cx="5204597" cy="1785217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3915C14B-1F26-056A-E93F-C105FFCF4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5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2"/>
    </mc:Choice>
    <mc:Fallback>
      <p:transition spd="slow" advTm="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E1B7-A1DA-FA9D-31E9-38912818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62" y="382441"/>
            <a:ext cx="10026650" cy="655637"/>
          </a:xfrm>
        </p:spPr>
        <p:txBody>
          <a:bodyPr/>
          <a:lstStyle/>
          <a:p>
            <a:r>
              <a:rPr lang="en-US" dirty="0"/>
              <a:t>Ui/</a:t>
            </a:r>
            <a:r>
              <a:rPr lang="en-US" dirty="0" err="1"/>
              <a:t>ux</a:t>
            </a:r>
            <a:endParaRPr lang="en-US" dirty="0"/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64650AD0-6E08-2AC2-8050-01C2B91D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61" y="1878587"/>
            <a:ext cx="7772400" cy="1037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BBE2F-35EE-E60F-BB25-88D82D709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0" y="460998"/>
            <a:ext cx="7772400" cy="930619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D8D10DA5-A0E9-ADF9-F864-C6E022243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3692568"/>
            <a:ext cx="2873461" cy="2704434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13E66933-1C33-C740-1786-4FAC993B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931" y="3764234"/>
            <a:ext cx="3164045" cy="2632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48AA0C-5DB3-4551-E39D-5024C51C0236}"/>
              </a:ext>
            </a:extLst>
          </p:cNvPr>
          <p:cNvSpPr txBox="1"/>
          <p:nvPr/>
        </p:nvSpPr>
        <p:spPr>
          <a:xfrm>
            <a:off x="369668" y="1530966"/>
            <a:ext cx="33893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 bars with subsections</a:t>
            </a:r>
          </a:p>
          <a:p>
            <a:r>
              <a:rPr lang="en-US" dirty="0"/>
              <a:t>     are consistent throughout </a:t>
            </a:r>
          </a:p>
          <a:p>
            <a:r>
              <a:rPr lang="en-US" dirty="0"/>
              <a:t>     the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Buttons and inputs follow </a:t>
            </a:r>
          </a:p>
          <a:p>
            <a:r>
              <a:rPr lang="en-US" dirty="0"/>
              <a:t>     same design (rounded vs.</a:t>
            </a:r>
          </a:p>
          <a:p>
            <a:r>
              <a:rPr lang="en-US" dirty="0"/>
              <a:t>     squared).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product </a:t>
            </a:r>
          </a:p>
          <a:p>
            <a:r>
              <a:rPr lang="en-US" dirty="0"/>
              <a:t>     shows 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Subsection shows examples</a:t>
            </a:r>
          </a:p>
          <a:p>
            <a:r>
              <a:rPr lang="en-US" dirty="0"/>
              <a:t>     of product in link to item.</a:t>
            </a:r>
          </a:p>
          <a:p>
            <a:endParaRPr lang="en-US" dirty="0"/>
          </a:p>
        </p:txBody>
      </p:sp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E9D163D6-8D45-8987-DB26-7AF842484E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62" y="4645680"/>
            <a:ext cx="3945750" cy="1751322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BF03F752-6831-CCC2-CB72-5D178D7CE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46"/>
    </mc:Choice>
    <mc:Fallback>
      <p:transition spd="slow" advTm="50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4BFB-309E-6771-16D2-41A5DF18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0" y="2010745"/>
            <a:ext cx="10026650" cy="655637"/>
          </a:xfrm>
        </p:spPr>
        <p:txBody>
          <a:bodyPr/>
          <a:lstStyle/>
          <a:p>
            <a:r>
              <a:rPr lang="en-US" dirty="0"/>
              <a:t>Breadcrumbs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400934B-44C8-150E-8656-5A2904591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480300" y="379976"/>
            <a:ext cx="4314912" cy="3560922"/>
          </a:xfrm>
        </p:spPr>
      </p:pic>
      <p:pic>
        <p:nvPicPr>
          <p:cNvPr id="9" name="Content Placeholder 8" descr="A screenshot of a device&#10;&#10;Description automatically generated">
            <a:extLst>
              <a:ext uri="{FF2B5EF4-FFF2-40B4-BE49-F238E27FC236}">
                <a16:creationId xmlns:a16="http://schemas.microsoft.com/office/drawing/2014/main" id="{3CBFA58E-AE25-DA77-E75B-37BF8D713F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87275" y="379976"/>
            <a:ext cx="5507504" cy="1105924"/>
          </a:xfr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7DD0A55B-81CF-CB84-8812-7886C6703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4217366"/>
            <a:ext cx="5699212" cy="217963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33B76A07-6E3C-8F2A-CF0E-FE2378B82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75" y="2095500"/>
            <a:ext cx="2758928" cy="4353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1138C-6553-AE2D-7905-D76AF7D04B30}"/>
              </a:ext>
            </a:extLst>
          </p:cNvPr>
          <p:cNvSpPr txBox="1"/>
          <p:nvPr/>
        </p:nvSpPr>
        <p:spPr>
          <a:xfrm>
            <a:off x="3429000" y="2804616"/>
            <a:ext cx="5699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user to know their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help navigation of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Divided into sections and</a:t>
            </a:r>
          </a:p>
          <a:p>
            <a:r>
              <a:rPr lang="en-US" dirty="0"/>
              <a:t>     subsections</a:t>
            </a: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61F56899-4337-E900-E16E-4A41BF302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0"/>
    </mc:Choice>
    <mc:Fallback>
      <p:transition spd="slow" advTm="24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5801F-58D4-8613-9D1A-1B691629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27" y="415925"/>
            <a:ext cx="10026650" cy="655637"/>
          </a:xfrm>
        </p:spPr>
        <p:txBody>
          <a:bodyPr/>
          <a:lstStyle/>
          <a:p>
            <a:r>
              <a:rPr lang="en-US" dirty="0"/>
              <a:t>Gallery</a:t>
            </a:r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E972A299-4B23-7AD1-96AE-A4873AEAE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027" y="3263900"/>
            <a:ext cx="4619615" cy="3178175"/>
          </a:xfrm>
        </p:spPr>
      </p:pic>
      <p:pic>
        <p:nvPicPr>
          <p:cNvPr id="7" name="Picture 6" descr="A collage of different types of manufacturing&#10;&#10;Description automatically generated">
            <a:extLst>
              <a:ext uri="{FF2B5EF4-FFF2-40B4-BE49-F238E27FC236}">
                <a16:creationId xmlns:a16="http://schemas.microsoft.com/office/drawing/2014/main" id="{704ECD89-03B0-858E-4B23-EC8247898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385" y="3263900"/>
            <a:ext cx="6478588" cy="3178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9A48F2-6197-13E1-FD13-B430BF54253B}"/>
              </a:ext>
            </a:extLst>
          </p:cNvPr>
          <p:cNvSpPr txBox="1"/>
          <p:nvPr/>
        </p:nvSpPr>
        <p:spPr>
          <a:xfrm>
            <a:off x="4699000" y="886896"/>
            <a:ext cx="7021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user the option to browse without changing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navigation using thumbnails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multiple items in less space leads to cleaner, more</a:t>
            </a:r>
          </a:p>
          <a:p>
            <a:r>
              <a:rPr lang="en-US" dirty="0"/>
              <a:t>     user-friendly.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E54DAD00-96E2-7751-B85F-F35A758C2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6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48"/>
    </mc:Choice>
    <mc:Fallback>
      <p:transition spd="slow" advTm="36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LeafVTI">
  <a:themeElements>
    <a:clrScheme name="AnalogousFromRegularSeed_2SEEDS">
      <a:dk1>
        <a:srgbClr val="000000"/>
      </a:dk1>
      <a:lt1>
        <a:srgbClr val="FFFFFF"/>
      </a:lt1>
      <a:dk2>
        <a:srgbClr val="23323E"/>
      </a:dk2>
      <a:lt2>
        <a:srgbClr val="E8E3E2"/>
      </a:lt2>
      <a:accent1>
        <a:srgbClr val="3B94B1"/>
      </a:accent1>
      <a:accent2>
        <a:srgbClr val="46B4A1"/>
      </a:accent2>
      <a:accent3>
        <a:srgbClr val="4D74C3"/>
      </a:accent3>
      <a:accent4>
        <a:srgbClr val="B13B58"/>
      </a:accent4>
      <a:accent5>
        <a:srgbClr val="C3604D"/>
      </a:accent5>
      <a:accent6>
        <a:srgbClr val="B1803B"/>
      </a:accent6>
      <a:hlink>
        <a:srgbClr val="BF5F3F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293</Words>
  <Application>Microsoft Macintosh PowerPoint</Application>
  <PresentationFormat>Widescreen</PresentationFormat>
  <Paragraphs>84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Rockwell Nova Light</vt:lpstr>
      <vt:lpstr>Wingdings</vt:lpstr>
      <vt:lpstr>LeafVTI</vt:lpstr>
      <vt:lpstr>Identifying design elements</vt:lpstr>
      <vt:lpstr>Color – apple.com</vt:lpstr>
      <vt:lpstr>Color – ebay.com  </vt:lpstr>
      <vt:lpstr>typography</vt:lpstr>
      <vt:lpstr>White space</vt:lpstr>
      <vt:lpstr>Page layout</vt:lpstr>
      <vt:lpstr>Ui/ux</vt:lpstr>
      <vt:lpstr>Breadcrumbs</vt:lpstr>
      <vt:lpstr>Gallery</vt:lpstr>
      <vt:lpstr>Fat footer</vt:lpstr>
      <vt:lpstr>Search filters</vt:lpstr>
      <vt:lpstr>Home link</vt:lpstr>
      <vt:lpstr>Aesthetic-usability effect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design elements</dc:title>
  <dc:creator>Terry Biesboer</dc:creator>
  <cp:lastModifiedBy>Terry Biesboer</cp:lastModifiedBy>
  <cp:revision>1</cp:revision>
  <dcterms:created xsi:type="dcterms:W3CDTF">2023-10-01T12:46:18Z</dcterms:created>
  <dcterms:modified xsi:type="dcterms:W3CDTF">2023-10-01T21:05:57Z</dcterms:modified>
</cp:coreProperties>
</file>